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Alike" charset="1" panose="020000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svg>
</file>

<file path=ppt/media/image4.png>
</file>

<file path=ppt/media/image5.svg>
</file>

<file path=ppt/media/image6.png>
</file>

<file path=ppt/media/image7.pn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4988632" y="7034548"/>
            <a:ext cx="8312882" cy="471423"/>
            <a:chOff x="0" y="0"/>
            <a:chExt cx="11083843" cy="628564"/>
          </a:xfrm>
        </p:grpSpPr>
        <p:sp>
          <p:nvSpPr>
            <p:cNvPr name="Freeform 5" id="5"/>
            <p:cNvSpPr/>
            <p:nvPr/>
          </p:nvSpPr>
          <p:spPr>
            <a:xfrm flipH="false" flipV="false" rot="0">
              <a:off x="0" y="0"/>
              <a:ext cx="11083843" cy="628564"/>
            </a:xfrm>
            <a:custGeom>
              <a:avLst/>
              <a:gdLst/>
              <a:ahLst/>
              <a:cxnLst/>
              <a:rect r="r" b="b" t="t" l="l"/>
              <a:pathLst>
                <a:path h="628564" w="11083843">
                  <a:moveTo>
                    <a:pt x="0" y="0"/>
                  </a:moveTo>
                  <a:lnTo>
                    <a:pt x="11083843" y="0"/>
                  </a:lnTo>
                  <a:lnTo>
                    <a:pt x="11083843" y="628564"/>
                  </a:lnTo>
                  <a:lnTo>
                    <a:pt x="0" y="628564"/>
                  </a:lnTo>
                  <a:close/>
                </a:path>
              </a:pathLst>
            </a:custGeom>
            <a:solidFill>
              <a:srgbClr val="000000">
                <a:alpha val="0"/>
              </a:srgbClr>
            </a:solidFill>
          </p:spPr>
        </p:sp>
        <p:sp>
          <p:nvSpPr>
            <p:cNvPr name="TextBox 6" id="6"/>
            <p:cNvSpPr txBox="true"/>
            <p:nvPr/>
          </p:nvSpPr>
          <p:spPr>
            <a:xfrm>
              <a:off x="0" y="-47625"/>
              <a:ext cx="11083843" cy="676189"/>
            </a:xfrm>
            <a:prstGeom prst="rect">
              <a:avLst/>
            </a:prstGeom>
          </p:spPr>
          <p:txBody>
            <a:bodyPr anchor="t" rtlCol="false" tIns="0" lIns="0" bIns="0" rIns="0"/>
            <a:lstStyle/>
            <a:p>
              <a:pPr algn="ctr">
                <a:lnSpc>
                  <a:spcPts val="3499"/>
                </a:lnSpc>
              </a:pPr>
              <a:r>
                <a:rPr lang="en-US" sz="2499">
                  <a:solidFill>
                    <a:srgbClr val="FFFFFF"/>
                  </a:solidFill>
                  <a:latin typeface="Alike"/>
                  <a:ea typeface="Alike"/>
                  <a:cs typeface="Alike"/>
                  <a:sym typeface="Alike"/>
                </a:rPr>
                <a:t>Weather Prediction &amp; Report</a:t>
              </a:r>
            </a:p>
          </p:txBody>
        </p:sp>
      </p:grpSp>
      <p:grpSp>
        <p:nvGrpSpPr>
          <p:cNvPr name="Group 7" id="7"/>
          <p:cNvGrpSpPr/>
          <p:nvPr/>
        </p:nvGrpSpPr>
        <p:grpSpPr>
          <a:xfrm rot="0">
            <a:off x="2834540" y="3065089"/>
            <a:ext cx="12618920" cy="3975996"/>
            <a:chOff x="0" y="0"/>
            <a:chExt cx="16825226" cy="5301329"/>
          </a:xfrm>
        </p:grpSpPr>
        <p:sp>
          <p:nvSpPr>
            <p:cNvPr name="Freeform 8" id="8"/>
            <p:cNvSpPr/>
            <p:nvPr/>
          </p:nvSpPr>
          <p:spPr>
            <a:xfrm flipH="false" flipV="false" rot="0">
              <a:off x="0" y="0"/>
              <a:ext cx="16825226" cy="5301328"/>
            </a:xfrm>
            <a:custGeom>
              <a:avLst/>
              <a:gdLst/>
              <a:ahLst/>
              <a:cxnLst/>
              <a:rect r="r" b="b" t="t" l="l"/>
              <a:pathLst>
                <a:path h="5301328" w="16825226">
                  <a:moveTo>
                    <a:pt x="0" y="0"/>
                  </a:moveTo>
                  <a:lnTo>
                    <a:pt x="16825226" y="0"/>
                  </a:lnTo>
                  <a:lnTo>
                    <a:pt x="16825226" y="5301328"/>
                  </a:lnTo>
                  <a:lnTo>
                    <a:pt x="0" y="5301328"/>
                  </a:lnTo>
                  <a:close/>
                </a:path>
              </a:pathLst>
            </a:custGeom>
            <a:solidFill>
              <a:srgbClr val="000000">
                <a:alpha val="0"/>
              </a:srgbClr>
            </a:solidFill>
          </p:spPr>
        </p:sp>
        <p:sp>
          <p:nvSpPr>
            <p:cNvPr name="TextBox 9" id="9"/>
            <p:cNvSpPr txBox="true"/>
            <p:nvPr/>
          </p:nvSpPr>
          <p:spPr>
            <a:xfrm>
              <a:off x="0" y="381000"/>
              <a:ext cx="16825226" cy="4920329"/>
            </a:xfrm>
            <a:prstGeom prst="rect">
              <a:avLst/>
            </a:prstGeom>
          </p:spPr>
          <p:txBody>
            <a:bodyPr anchor="t" rtlCol="false" tIns="0" lIns="0" bIns="0" rIns="0"/>
            <a:lstStyle/>
            <a:p>
              <a:pPr algn="ctr">
                <a:lnSpc>
                  <a:spcPts val="11658"/>
                </a:lnSpc>
              </a:pPr>
              <a:r>
                <a:rPr lang="en-US" sz="13099" spc="-628">
                  <a:solidFill>
                    <a:srgbClr val="F4F1EB"/>
                  </a:solidFill>
                  <a:latin typeface="Alike"/>
                  <a:ea typeface="Alike"/>
                  <a:cs typeface="Alike"/>
                  <a:sym typeface="Alike"/>
                </a:rPr>
                <a:t>UrbanCity Weather Report</a:t>
              </a:r>
            </a:p>
          </p:txBody>
        </p:sp>
      </p:grpSp>
      <p:sp>
        <p:nvSpPr>
          <p:cNvPr name="Freeform 10" id="10"/>
          <p:cNvSpPr/>
          <p:nvPr/>
        </p:nvSpPr>
        <p:spPr>
          <a:xfrm flipH="false" flipV="false" rot="0">
            <a:off x="-66675" y="3419624"/>
            <a:ext cx="466889" cy="3266926"/>
          </a:xfrm>
          <a:custGeom>
            <a:avLst/>
            <a:gdLst/>
            <a:ahLst/>
            <a:cxnLst/>
            <a:rect r="r" b="b" t="t" l="l"/>
            <a:pathLst>
              <a:path h="3266926" w="466889">
                <a:moveTo>
                  <a:pt x="0" y="0"/>
                </a:moveTo>
                <a:lnTo>
                  <a:pt x="466889" y="0"/>
                </a:lnTo>
                <a:lnTo>
                  <a:pt x="466889" y="3266926"/>
                </a:lnTo>
                <a:lnTo>
                  <a:pt x="0" y="32669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7889932" y="3419624"/>
            <a:ext cx="466889" cy="3266926"/>
          </a:xfrm>
          <a:custGeom>
            <a:avLst/>
            <a:gdLst/>
            <a:ahLst/>
            <a:cxnLst/>
            <a:rect r="r" b="b" t="t" l="l"/>
            <a:pathLst>
              <a:path h="3266926" w="466889">
                <a:moveTo>
                  <a:pt x="0" y="0"/>
                </a:moveTo>
                <a:lnTo>
                  <a:pt x="466889" y="0"/>
                </a:lnTo>
                <a:lnTo>
                  <a:pt x="466889" y="3266926"/>
                </a:lnTo>
                <a:lnTo>
                  <a:pt x="0" y="32669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9259" r="0" b="-9259"/>
              </a:stretch>
            </a:blipFill>
          </p:spPr>
        </p:sp>
      </p:grpSp>
      <p:grpSp>
        <p:nvGrpSpPr>
          <p:cNvPr name="Group 4" id="4"/>
          <p:cNvGrpSpPr/>
          <p:nvPr/>
        </p:nvGrpSpPr>
        <p:grpSpPr>
          <a:xfrm rot="0">
            <a:off x="1608816" y="3426079"/>
            <a:ext cx="15072514" cy="3434842"/>
            <a:chOff x="0" y="0"/>
            <a:chExt cx="20096685" cy="4579789"/>
          </a:xfrm>
        </p:grpSpPr>
        <p:sp>
          <p:nvSpPr>
            <p:cNvPr name="Freeform 5" id="5"/>
            <p:cNvSpPr/>
            <p:nvPr/>
          </p:nvSpPr>
          <p:spPr>
            <a:xfrm flipH="false" flipV="false" rot="0">
              <a:off x="0" y="0"/>
              <a:ext cx="20096685" cy="4579789"/>
            </a:xfrm>
            <a:custGeom>
              <a:avLst/>
              <a:gdLst/>
              <a:ahLst/>
              <a:cxnLst/>
              <a:rect r="r" b="b" t="t" l="l"/>
              <a:pathLst>
                <a:path h="4579789" w="20096685">
                  <a:moveTo>
                    <a:pt x="0" y="0"/>
                  </a:moveTo>
                  <a:lnTo>
                    <a:pt x="20096685" y="0"/>
                  </a:lnTo>
                  <a:lnTo>
                    <a:pt x="20096685" y="4579789"/>
                  </a:lnTo>
                  <a:lnTo>
                    <a:pt x="0" y="4579789"/>
                  </a:lnTo>
                  <a:close/>
                </a:path>
              </a:pathLst>
            </a:custGeom>
            <a:solidFill>
              <a:srgbClr val="000000">
                <a:alpha val="0"/>
              </a:srgbClr>
            </a:solidFill>
          </p:spPr>
        </p:sp>
        <p:sp>
          <p:nvSpPr>
            <p:cNvPr name="TextBox 6" id="6"/>
            <p:cNvSpPr txBox="true"/>
            <p:nvPr/>
          </p:nvSpPr>
          <p:spPr>
            <a:xfrm>
              <a:off x="0" y="533400"/>
              <a:ext cx="20096685" cy="4046389"/>
            </a:xfrm>
            <a:prstGeom prst="rect">
              <a:avLst/>
            </a:prstGeom>
          </p:spPr>
          <p:txBody>
            <a:bodyPr anchor="t" rtlCol="false" tIns="0" lIns="0" bIns="0" rIns="0"/>
            <a:lstStyle/>
            <a:p>
              <a:pPr algn="ctr">
                <a:lnSpc>
                  <a:spcPts val="16019"/>
                </a:lnSpc>
              </a:pPr>
              <a:r>
                <a:rPr lang="en-US" sz="18000" spc="-864">
                  <a:solidFill>
                    <a:srgbClr val="F4F1EB"/>
                  </a:solidFill>
                  <a:latin typeface="Alike"/>
                  <a:ea typeface="Alike"/>
                  <a:cs typeface="Alike"/>
                  <a:sym typeface="Alike"/>
                </a:rPr>
                <a:t>Thank You</a:t>
              </a:r>
            </a:p>
          </p:txBody>
        </p:sp>
      </p:grpSp>
      <p:sp>
        <p:nvSpPr>
          <p:cNvPr name="Freeform 7" id="7"/>
          <p:cNvSpPr/>
          <p:nvPr/>
        </p:nvSpPr>
        <p:spPr>
          <a:xfrm flipH="false" flipV="false" rot="0">
            <a:off x="-66675" y="3419624"/>
            <a:ext cx="466889" cy="3266926"/>
          </a:xfrm>
          <a:custGeom>
            <a:avLst/>
            <a:gdLst/>
            <a:ahLst/>
            <a:cxnLst/>
            <a:rect r="r" b="b" t="t" l="l"/>
            <a:pathLst>
              <a:path h="3266926" w="466889">
                <a:moveTo>
                  <a:pt x="0" y="0"/>
                </a:moveTo>
                <a:lnTo>
                  <a:pt x="466889" y="0"/>
                </a:lnTo>
                <a:lnTo>
                  <a:pt x="466889" y="3266926"/>
                </a:lnTo>
                <a:lnTo>
                  <a:pt x="0" y="32669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7889932" y="3419624"/>
            <a:ext cx="466889" cy="3266926"/>
          </a:xfrm>
          <a:custGeom>
            <a:avLst/>
            <a:gdLst/>
            <a:ahLst/>
            <a:cxnLst/>
            <a:rect r="r" b="b" t="t" l="l"/>
            <a:pathLst>
              <a:path h="3266926" w="466889">
                <a:moveTo>
                  <a:pt x="0" y="0"/>
                </a:moveTo>
                <a:lnTo>
                  <a:pt x="466889" y="0"/>
                </a:lnTo>
                <a:lnTo>
                  <a:pt x="466889" y="3266926"/>
                </a:lnTo>
                <a:lnTo>
                  <a:pt x="0" y="32669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1EB"/>
        </a:solidFill>
      </p:bgPr>
    </p:bg>
    <p:spTree>
      <p:nvGrpSpPr>
        <p:cNvPr id="1" name=""/>
        <p:cNvGrpSpPr/>
        <p:nvPr/>
      </p:nvGrpSpPr>
      <p:grpSpPr>
        <a:xfrm>
          <a:off x="0" y="0"/>
          <a:ext cx="0" cy="0"/>
          <a:chOff x="0" y="0"/>
          <a:chExt cx="0" cy="0"/>
        </a:xfrm>
      </p:grpSpPr>
      <p:sp>
        <p:nvSpPr>
          <p:cNvPr name="Freeform 2" id="2"/>
          <p:cNvSpPr/>
          <p:nvPr/>
        </p:nvSpPr>
        <p:spPr>
          <a:xfrm flipH="false" flipV="false" rot="0">
            <a:off x="12176364" y="0"/>
            <a:ext cx="6111636" cy="10287000"/>
          </a:xfrm>
          <a:custGeom>
            <a:avLst/>
            <a:gdLst/>
            <a:ahLst/>
            <a:cxnLst/>
            <a:rect r="r" b="b" t="t" l="l"/>
            <a:pathLst>
              <a:path h="10287000" w="6111636">
                <a:moveTo>
                  <a:pt x="0" y="0"/>
                </a:moveTo>
                <a:lnTo>
                  <a:pt x="6111636" y="0"/>
                </a:lnTo>
                <a:lnTo>
                  <a:pt x="6111636" y="10287000"/>
                </a:lnTo>
                <a:lnTo>
                  <a:pt x="0" y="10287000"/>
                </a:lnTo>
                <a:lnTo>
                  <a:pt x="0" y="0"/>
                </a:lnTo>
                <a:close/>
              </a:path>
            </a:pathLst>
          </a:custGeom>
          <a:blipFill>
            <a:blip r:embed="rId2"/>
            <a:stretch>
              <a:fillRect l="-76238" t="0" r="-76239" b="0"/>
            </a:stretch>
          </a:blipFill>
        </p:spPr>
      </p:sp>
      <p:grpSp>
        <p:nvGrpSpPr>
          <p:cNvPr name="Group 3" id="3"/>
          <p:cNvGrpSpPr/>
          <p:nvPr/>
        </p:nvGrpSpPr>
        <p:grpSpPr>
          <a:xfrm rot="0">
            <a:off x="1276310" y="2989222"/>
            <a:ext cx="10371180" cy="4127729"/>
            <a:chOff x="0" y="0"/>
            <a:chExt cx="13828240" cy="5503639"/>
          </a:xfrm>
        </p:grpSpPr>
        <p:sp>
          <p:nvSpPr>
            <p:cNvPr name="Freeform 4" id="4"/>
            <p:cNvSpPr/>
            <p:nvPr/>
          </p:nvSpPr>
          <p:spPr>
            <a:xfrm flipH="false" flipV="false" rot="0">
              <a:off x="0" y="0"/>
              <a:ext cx="13828240" cy="5503638"/>
            </a:xfrm>
            <a:custGeom>
              <a:avLst/>
              <a:gdLst/>
              <a:ahLst/>
              <a:cxnLst/>
              <a:rect r="r" b="b" t="t" l="l"/>
              <a:pathLst>
                <a:path h="5503638" w="13828240">
                  <a:moveTo>
                    <a:pt x="0" y="0"/>
                  </a:moveTo>
                  <a:lnTo>
                    <a:pt x="13828240" y="0"/>
                  </a:lnTo>
                  <a:lnTo>
                    <a:pt x="13828240" y="5503638"/>
                  </a:lnTo>
                  <a:lnTo>
                    <a:pt x="0" y="5503638"/>
                  </a:lnTo>
                  <a:close/>
                </a:path>
              </a:pathLst>
            </a:custGeom>
            <a:solidFill>
              <a:srgbClr val="000000">
                <a:alpha val="0"/>
              </a:srgbClr>
            </a:solidFill>
          </p:spPr>
        </p:sp>
        <p:sp>
          <p:nvSpPr>
            <p:cNvPr name="TextBox 5" id="5"/>
            <p:cNvSpPr txBox="true"/>
            <p:nvPr/>
          </p:nvSpPr>
          <p:spPr>
            <a:xfrm>
              <a:off x="0" y="190500"/>
              <a:ext cx="13828240" cy="5313139"/>
            </a:xfrm>
            <a:prstGeom prst="rect">
              <a:avLst/>
            </a:prstGeom>
          </p:spPr>
          <p:txBody>
            <a:bodyPr anchor="t" rtlCol="false" tIns="0" lIns="0" bIns="0" rIns="0"/>
            <a:lstStyle/>
            <a:p>
              <a:pPr algn="l">
                <a:lnSpc>
                  <a:spcPts val="13311"/>
                </a:lnSpc>
              </a:pPr>
              <a:r>
                <a:rPr lang="en-US" sz="12799" spc="-614">
                  <a:solidFill>
                    <a:srgbClr val="3C6AA9"/>
                  </a:solidFill>
                  <a:latin typeface="Alike"/>
                  <a:ea typeface="Alike"/>
                  <a:cs typeface="Alike"/>
                  <a:sym typeface="Alike"/>
                </a:rPr>
                <a:t>Problem Statement</a:t>
              </a:r>
            </a:p>
          </p:txBody>
        </p:sp>
      </p:grpSp>
      <p:sp>
        <p:nvSpPr>
          <p:cNvPr name="Freeform 6" id="6"/>
          <p:cNvSpPr/>
          <p:nvPr/>
        </p:nvSpPr>
        <p:spPr>
          <a:xfrm flipH="false" flipV="false" rot="0">
            <a:off x="0" y="3419624"/>
            <a:ext cx="400214" cy="3266926"/>
          </a:xfrm>
          <a:custGeom>
            <a:avLst/>
            <a:gdLst/>
            <a:ahLst/>
            <a:cxnLst/>
            <a:rect r="r" b="b" t="t" l="l"/>
            <a:pathLst>
              <a:path h="3266926" w="400214">
                <a:moveTo>
                  <a:pt x="0" y="0"/>
                </a:moveTo>
                <a:lnTo>
                  <a:pt x="400214" y="0"/>
                </a:lnTo>
                <a:lnTo>
                  <a:pt x="400214" y="3266926"/>
                </a:lnTo>
                <a:lnTo>
                  <a:pt x="0" y="32669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1EB"/>
        </a:solidFill>
      </p:bgPr>
    </p:bg>
    <p:spTree>
      <p:nvGrpSpPr>
        <p:cNvPr id="1" name=""/>
        <p:cNvGrpSpPr/>
        <p:nvPr/>
      </p:nvGrpSpPr>
      <p:grpSpPr>
        <a:xfrm>
          <a:off x="0" y="0"/>
          <a:ext cx="0" cy="0"/>
          <a:chOff x="0" y="0"/>
          <a:chExt cx="0" cy="0"/>
        </a:xfrm>
      </p:grpSpPr>
      <p:sp>
        <p:nvSpPr>
          <p:cNvPr name="Freeform 2" id="2"/>
          <p:cNvSpPr/>
          <p:nvPr/>
        </p:nvSpPr>
        <p:spPr>
          <a:xfrm flipH="false" flipV="false" rot="0">
            <a:off x="13720565" y="0"/>
            <a:ext cx="4567435" cy="10287000"/>
          </a:xfrm>
          <a:custGeom>
            <a:avLst/>
            <a:gdLst/>
            <a:ahLst/>
            <a:cxnLst/>
            <a:rect r="r" b="b" t="t" l="l"/>
            <a:pathLst>
              <a:path h="10287000" w="4567435">
                <a:moveTo>
                  <a:pt x="0" y="0"/>
                </a:moveTo>
                <a:lnTo>
                  <a:pt x="4567435" y="0"/>
                </a:lnTo>
                <a:lnTo>
                  <a:pt x="4567435" y="10287000"/>
                </a:lnTo>
                <a:lnTo>
                  <a:pt x="0" y="10287000"/>
                </a:lnTo>
                <a:lnTo>
                  <a:pt x="0" y="0"/>
                </a:lnTo>
                <a:close/>
              </a:path>
            </a:pathLst>
          </a:custGeom>
          <a:blipFill>
            <a:blip r:embed="rId2"/>
            <a:stretch>
              <a:fillRect l="-118915" t="0" r="-118921" b="0"/>
            </a:stretch>
          </a:blipFill>
        </p:spPr>
      </p:sp>
      <p:grpSp>
        <p:nvGrpSpPr>
          <p:cNvPr name="Group 3" id="3"/>
          <p:cNvGrpSpPr/>
          <p:nvPr/>
        </p:nvGrpSpPr>
        <p:grpSpPr>
          <a:xfrm rot="0">
            <a:off x="693963" y="930561"/>
            <a:ext cx="12510194" cy="8425878"/>
            <a:chOff x="0" y="0"/>
            <a:chExt cx="16680259" cy="11234504"/>
          </a:xfrm>
        </p:grpSpPr>
        <p:sp>
          <p:nvSpPr>
            <p:cNvPr name="Freeform 4" id="4"/>
            <p:cNvSpPr/>
            <p:nvPr/>
          </p:nvSpPr>
          <p:spPr>
            <a:xfrm flipH="false" flipV="false" rot="0">
              <a:off x="0" y="0"/>
              <a:ext cx="16680259" cy="11234504"/>
            </a:xfrm>
            <a:custGeom>
              <a:avLst/>
              <a:gdLst/>
              <a:ahLst/>
              <a:cxnLst/>
              <a:rect r="r" b="b" t="t" l="l"/>
              <a:pathLst>
                <a:path h="11234504" w="16680259">
                  <a:moveTo>
                    <a:pt x="0" y="0"/>
                  </a:moveTo>
                  <a:lnTo>
                    <a:pt x="16680259" y="0"/>
                  </a:lnTo>
                  <a:lnTo>
                    <a:pt x="16680259" y="11234504"/>
                  </a:lnTo>
                  <a:lnTo>
                    <a:pt x="0" y="11234504"/>
                  </a:lnTo>
                  <a:close/>
                </a:path>
              </a:pathLst>
            </a:custGeom>
            <a:solidFill>
              <a:srgbClr val="000000">
                <a:alpha val="0"/>
              </a:srgbClr>
            </a:solidFill>
          </p:spPr>
        </p:sp>
        <p:sp>
          <p:nvSpPr>
            <p:cNvPr name="TextBox 5" id="5"/>
            <p:cNvSpPr txBox="true"/>
            <p:nvPr/>
          </p:nvSpPr>
          <p:spPr>
            <a:xfrm>
              <a:off x="0" y="-19050"/>
              <a:ext cx="16680259" cy="11253554"/>
            </a:xfrm>
            <a:prstGeom prst="rect">
              <a:avLst/>
            </a:prstGeom>
          </p:spPr>
          <p:txBody>
            <a:bodyPr anchor="t" rtlCol="false" tIns="0" lIns="0" bIns="0" rIns="0"/>
            <a:lstStyle/>
            <a:p>
              <a:pPr algn="just">
                <a:lnSpc>
                  <a:spcPts val="4385"/>
                </a:lnSpc>
              </a:pPr>
            </a:p>
            <a:p>
              <a:pPr algn="just">
                <a:lnSpc>
                  <a:spcPts val="5159"/>
                </a:lnSpc>
              </a:pPr>
              <a:r>
                <a:rPr lang="en-US" sz="3999" spc="-167">
                  <a:solidFill>
                    <a:srgbClr val="3C6AA9"/>
                  </a:solidFill>
                  <a:latin typeface="Alike"/>
                  <a:ea typeface="Alike"/>
                  <a:cs typeface="Alike"/>
                  <a:sym typeface="Alike"/>
                </a:rPr>
                <a:t>Weather impacts everything from daily life to major industries. Farmers depend on forecasts to protect crops, travelers plan around weather conditions, and emergency responders prepare for disasters. However, traditional methods often fail to capture complex temperature patterns, leading to inaccurate predictions and costly disruptions.</a:t>
              </a:r>
            </a:p>
            <a:p>
              <a:pPr algn="just">
                <a:lnSpc>
                  <a:spcPts val="5159"/>
                </a:lnSpc>
              </a:pPr>
            </a:p>
            <a:p>
              <a:pPr algn="just">
                <a:lnSpc>
                  <a:spcPts val="5159"/>
                </a:lnSpc>
              </a:pPr>
              <a:r>
                <a:rPr lang="en-US" sz="3999" spc="-167">
                  <a:solidFill>
                    <a:srgbClr val="3C6AA9"/>
                  </a:solidFill>
                  <a:latin typeface="Alike"/>
                  <a:ea typeface="Alike"/>
                  <a:cs typeface="Alike"/>
                  <a:sym typeface="Alike"/>
                </a:rPr>
                <a:t>A smarter, data-driven approach is needed—one that not only improves temperature forecasting but also provides interactive insights to help users spot trends, identify anomalies, and make informed decisions.</a:t>
              </a:r>
            </a:p>
            <a:p>
              <a:pPr algn="ctr">
                <a:lnSpc>
                  <a:spcPts val="5159"/>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1EB"/>
        </a:solidFill>
      </p:bgPr>
    </p:bg>
    <p:spTree>
      <p:nvGrpSpPr>
        <p:cNvPr id="1" name=""/>
        <p:cNvGrpSpPr/>
        <p:nvPr/>
      </p:nvGrpSpPr>
      <p:grpSpPr>
        <a:xfrm>
          <a:off x="0" y="0"/>
          <a:ext cx="0" cy="0"/>
          <a:chOff x="0" y="0"/>
          <a:chExt cx="0" cy="0"/>
        </a:xfrm>
      </p:grpSpPr>
      <p:sp>
        <p:nvSpPr>
          <p:cNvPr name="Freeform 2" id="2"/>
          <p:cNvSpPr/>
          <p:nvPr/>
        </p:nvSpPr>
        <p:spPr>
          <a:xfrm flipH="false" flipV="false" rot="0">
            <a:off x="12176364" y="0"/>
            <a:ext cx="6111636" cy="10287000"/>
          </a:xfrm>
          <a:custGeom>
            <a:avLst/>
            <a:gdLst/>
            <a:ahLst/>
            <a:cxnLst/>
            <a:rect r="r" b="b" t="t" l="l"/>
            <a:pathLst>
              <a:path h="10287000" w="6111636">
                <a:moveTo>
                  <a:pt x="0" y="0"/>
                </a:moveTo>
                <a:lnTo>
                  <a:pt x="6111636" y="0"/>
                </a:lnTo>
                <a:lnTo>
                  <a:pt x="6111636" y="10287000"/>
                </a:lnTo>
                <a:lnTo>
                  <a:pt x="0" y="10287000"/>
                </a:lnTo>
                <a:lnTo>
                  <a:pt x="0" y="0"/>
                </a:lnTo>
                <a:close/>
              </a:path>
            </a:pathLst>
          </a:custGeom>
          <a:blipFill>
            <a:blip r:embed="rId2"/>
            <a:stretch>
              <a:fillRect l="-76238" t="0" r="-76239" b="0"/>
            </a:stretch>
          </a:blipFill>
        </p:spPr>
      </p:sp>
      <p:grpSp>
        <p:nvGrpSpPr>
          <p:cNvPr name="Group 3" id="3"/>
          <p:cNvGrpSpPr/>
          <p:nvPr/>
        </p:nvGrpSpPr>
        <p:grpSpPr>
          <a:xfrm rot="0">
            <a:off x="1388861" y="2883786"/>
            <a:ext cx="10371180" cy="4338601"/>
            <a:chOff x="0" y="0"/>
            <a:chExt cx="13828240" cy="5784802"/>
          </a:xfrm>
        </p:grpSpPr>
        <p:sp>
          <p:nvSpPr>
            <p:cNvPr name="Freeform 4" id="4"/>
            <p:cNvSpPr/>
            <p:nvPr/>
          </p:nvSpPr>
          <p:spPr>
            <a:xfrm flipH="false" flipV="false" rot="0">
              <a:off x="0" y="0"/>
              <a:ext cx="13828240" cy="5784802"/>
            </a:xfrm>
            <a:custGeom>
              <a:avLst/>
              <a:gdLst/>
              <a:ahLst/>
              <a:cxnLst/>
              <a:rect r="r" b="b" t="t" l="l"/>
              <a:pathLst>
                <a:path h="5784802" w="13828240">
                  <a:moveTo>
                    <a:pt x="0" y="0"/>
                  </a:moveTo>
                  <a:lnTo>
                    <a:pt x="13828240" y="0"/>
                  </a:lnTo>
                  <a:lnTo>
                    <a:pt x="13828240" y="5784802"/>
                  </a:lnTo>
                  <a:lnTo>
                    <a:pt x="0" y="5784802"/>
                  </a:lnTo>
                  <a:close/>
                </a:path>
              </a:pathLst>
            </a:custGeom>
            <a:solidFill>
              <a:srgbClr val="000000">
                <a:alpha val="0"/>
              </a:srgbClr>
            </a:solidFill>
          </p:spPr>
        </p:sp>
        <p:sp>
          <p:nvSpPr>
            <p:cNvPr name="TextBox 5" id="5"/>
            <p:cNvSpPr txBox="true"/>
            <p:nvPr/>
          </p:nvSpPr>
          <p:spPr>
            <a:xfrm>
              <a:off x="0" y="209550"/>
              <a:ext cx="13828240" cy="5575252"/>
            </a:xfrm>
            <a:prstGeom prst="rect">
              <a:avLst/>
            </a:prstGeom>
          </p:spPr>
          <p:txBody>
            <a:bodyPr anchor="t" rtlCol="false" tIns="0" lIns="0" bIns="0" rIns="0"/>
            <a:lstStyle/>
            <a:p>
              <a:pPr algn="l">
                <a:lnSpc>
                  <a:spcPts val="13904"/>
                </a:lnSpc>
              </a:pPr>
              <a:r>
                <a:rPr lang="en-US" sz="13499" spc="-647">
                  <a:solidFill>
                    <a:srgbClr val="3C6AA9"/>
                  </a:solidFill>
                  <a:latin typeface="Alike"/>
                  <a:ea typeface="Alike"/>
                  <a:cs typeface="Alike"/>
                  <a:sym typeface="Alike"/>
                </a:rPr>
                <a:t>Solution Offered</a:t>
              </a:r>
            </a:p>
          </p:txBody>
        </p:sp>
      </p:grpSp>
      <p:sp>
        <p:nvSpPr>
          <p:cNvPr name="Freeform 6" id="6"/>
          <p:cNvSpPr/>
          <p:nvPr/>
        </p:nvSpPr>
        <p:spPr>
          <a:xfrm flipH="false" flipV="false" rot="0">
            <a:off x="0" y="3419624"/>
            <a:ext cx="400214" cy="3266926"/>
          </a:xfrm>
          <a:custGeom>
            <a:avLst/>
            <a:gdLst/>
            <a:ahLst/>
            <a:cxnLst/>
            <a:rect r="r" b="b" t="t" l="l"/>
            <a:pathLst>
              <a:path h="3266926" w="400214">
                <a:moveTo>
                  <a:pt x="0" y="0"/>
                </a:moveTo>
                <a:lnTo>
                  <a:pt x="400214" y="0"/>
                </a:lnTo>
                <a:lnTo>
                  <a:pt x="400214" y="3266926"/>
                </a:lnTo>
                <a:lnTo>
                  <a:pt x="0" y="32669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1EB"/>
        </a:solidFill>
      </p:bgPr>
    </p:bg>
    <p:spTree>
      <p:nvGrpSpPr>
        <p:cNvPr id="1" name=""/>
        <p:cNvGrpSpPr/>
        <p:nvPr/>
      </p:nvGrpSpPr>
      <p:grpSpPr>
        <a:xfrm>
          <a:off x="0" y="0"/>
          <a:ext cx="0" cy="0"/>
          <a:chOff x="0" y="0"/>
          <a:chExt cx="0" cy="0"/>
        </a:xfrm>
      </p:grpSpPr>
      <p:sp>
        <p:nvSpPr>
          <p:cNvPr name="Freeform 2" id="2"/>
          <p:cNvSpPr/>
          <p:nvPr/>
        </p:nvSpPr>
        <p:spPr>
          <a:xfrm flipH="false" flipV="false" rot="0">
            <a:off x="13720565" y="0"/>
            <a:ext cx="4567435" cy="10287000"/>
          </a:xfrm>
          <a:custGeom>
            <a:avLst/>
            <a:gdLst/>
            <a:ahLst/>
            <a:cxnLst/>
            <a:rect r="r" b="b" t="t" l="l"/>
            <a:pathLst>
              <a:path h="10287000" w="4567435">
                <a:moveTo>
                  <a:pt x="0" y="0"/>
                </a:moveTo>
                <a:lnTo>
                  <a:pt x="4567435" y="0"/>
                </a:lnTo>
                <a:lnTo>
                  <a:pt x="4567435" y="10287000"/>
                </a:lnTo>
                <a:lnTo>
                  <a:pt x="0" y="10287000"/>
                </a:lnTo>
                <a:lnTo>
                  <a:pt x="0" y="0"/>
                </a:lnTo>
                <a:close/>
              </a:path>
            </a:pathLst>
          </a:custGeom>
          <a:blipFill>
            <a:blip r:embed="rId2"/>
            <a:stretch>
              <a:fillRect l="-118915" t="0" r="-118921" b="0"/>
            </a:stretch>
          </a:blipFill>
        </p:spPr>
      </p:sp>
      <p:sp>
        <p:nvSpPr>
          <p:cNvPr name="TextBox 3" id="3"/>
          <p:cNvSpPr txBox="true"/>
          <p:nvPr/>
        </p:nvSpPr>
        <p:spPr>
          <a:xfrm rot="0">
            <a:off x="351600" y="477907"/>
            <a:ext cx="12998141" cy="11895709"/>
          </a:xfrm>
          <a:prstGeom prst="rect">
            <a:avLst/>
          </a:prstGeom>
        </p:spPr>
        <p:txBody>
          <a:bodyPr anchor="t" rtlCol="false" tIns="0" lIns="0" bIns="0" rIns="0">
            <a:spAutoFit/>
          </a:bodyPr>
          <a:lstStyle/>
          <a:p>
            <a:pPr algn="just">
              <a:lnSpc>
                <a:spcPts val="3637"/>
              </a:lnSpc>
            </a:pPr>
            <a:r>
              <a:rPr lang="en-US" sz="3399" spc="-71">
                <a:solidFill>
                  <a:srgbClr val="3C6AA9"/>
                </a:solidFill>
                <a:latin typeface="Alike"/>
                <a:ea typeface="Alike"/>
                <a:cs typeface="Alike"/>
                <a:sym typeface="Alike"/>
              </a:rPr>
              <a:t>We developed a smart weather prediction app using Streamlit, XGBoost, and Gemini API to provide accurate forecasts, insightful analysis, and interactive visualizations, making weather interpretation easier.</a:t>
            </a:r>
          </a:p>
          <a:p>
            <a:pPr algn="just">
              <a:lnSpc>
                <a:spcPts val="3637"/>
              </a:lnSpc>
            </a:pPr>
          </a:p>
          <a:p>
            <a:pPr algn="just">
              <a:lnSpc>
                <a:spcPts val="3637"/>
              </a:lnSpc>
            </a:pPr>
            <a:r>
              <a:rPr lang="en-US" sz="3399" spc="-71">
                <a:solidFill>
                  <a:srgbClr val="3C6AA9"/>
                </a:solidFill>
                <a:latin typeface="Alike"/>
                <a:ea typeface="Alike"/>
                <a:cs typeface="Alike"/>
                <a:sym typeface="Alike"/>
              </a:rPr>
              <a:t>Here’s what it offers:</a:t>
            </a:r>
          </a:p>
          <a:p>
            <a:pPr algn="just" marL="734059" indent="-367030" lvl="1">
              <a:lnSpc>
                <a:spcPts val="3637"/>
              </a:lnSpc>
              <a:buFont typeface="Arial"/>
              <a:buChar char="•"/>
            </a:pPr>
            <a:r>
              <a:rPr lang="en-US" sz="3399" spc="-71">
                <a:solidFill>
                  <a:srgbClr val="3C6AA9"/>
                </a:solidFill>
                <a:latin typeface="Alike"/>
                <a:ea typeface="Alike"/>
                <a:cs typeface="Alike"/>
                <a:sym typeface="Alike"/>
              </a:rPr>
              <a:t>User-Friendly Interface – A clean, interactive Streamlit app that lets users input data, view predictions, and explore trends effortlessly.</a:t>
            </a:r>
          </a:p>
          <a:p>
            <a:pPr algn="just">
              <a:lnSpc>
                <a:spcPts val="3637"/>
              </a:lnSpc>
            </a:pPr>
          </a:p>
          <a:p>
            <a:pPr algn="just" marL="734059" indent="-367030" lvl="1">
              <a:lnSpc>
                <a:spcPts val="3637"/>
              </a:lnSpc>
              <a:buFont typeface="Arial"/>
              <a:buChar char="•"/>
            </a:pPr>
            <a:r>
              <a:rPr lang="en-US" sz="3399" spc="-71">
                <a:solidFill>
                  <a:srgbClr val="3C6AA9"/>
                </a:solidFill>
                <a:latin typeface="Alike"/>
                <a:ea typeface="Alike"/>
                <a:cs typeface="Alike"/>
                <a:sym typeface="Alike"/>
              </a:rPr>
              <a:t>Accurate Forecasting – Powered by XGBoost, the model analyzes historical weather data to predict temperature trends with high precision, capturing patterns that traditional methods often miss.</a:t>
            </a:r>
          </a:p>
          <a:p>
            <a:pPr algn="just">
              <a:lnSpc>
                <a:spcPts val="3637"/>
              </a:lnSpc>
            </a:pPr>
          </a:p>
          <a:p>
            <a:pPr algn="just" marL="734059" indent="-367030" lvl="1">
              <a:lnSpc>
                <a:spcPts val="3637"/>
              </a:lnSpc>
              <a:buFont typeface="Arial"/>
              <a:buChar char="•"/>
            </a:pPr>
            <a:r>
              <a:rPr lang="en-US" sz="3399" spc="-71">
                <a:solidFill>
                  <a:srgbClr val="3C6AA9"/>
                </a:solidFill>
                <a:latin typeface="Alike"/>
                <a:ea typeface="Alike"/>
                <a:cs typeface="Alike"/>
                <a:sym typeface="Alike"/>
              </a:rPr>
              <a:t>Real-Time Weather Insights – With Gemini API, the app enriches predictions with live weather data, offering contextual updates and explanations to better understand temperature changes.</a:t>
            </a:r>
          </a:p>
          <a:p>
            <a:pPr algn="just">
              <a:lnSpc>
                <a:spcPts val="3637"/>
              </a:lnSpc>
            </a:pPr>
          </a:p>
          <a:p>
            <a:pPr algn="just" marL="734059" indent="-367030" lvl="1">
              <a:lnSpc>
                <a:spcPts val="3637"/>
              </a:lnSpc>
              <a:buFont typeface="Arial"/>
              <a:buChar char="•"/>
            </a:pPr>
            <a:r>
              <a:rPr lang="en-US" sz="3399" spc="-71">
                <a:solidFill>
                  <a:srgbClr val="3C6AA9"/>
                </a:solidFill>
                <a:latin typeface="Alike"/>
                <a:ea typeface="Alike"/>
                <a:cs typeface="Alike"/>
                <a:sym typeface="Alike"/>
              </a:rPr>
              <a:t>Visualizations – Forecasts are presented through intuitive charts and graphs, allowing users to track trends, analyze fluctuations, and compare predictions with past data.</a:t>
            </a:r>
          </a:p>
          <a:p>
            <a:pPr algn="just">
              <a:lnSpc>
                <a:spcPts val="3637"/>
              </a:lnSpc>
            </a:pPr>
          </a:p>
          <a:p>
            <a:pPr algn="just">
              <a:lnSpc>
                <a:spcPts val="3637"/>
              </a:lnSpc>
            </a:pPr>
          </a:p>
          <a:p>
            <a:pPr algn="just">
              <a:lnSpc>
                <a:spcPts val="3637"/>
              </a:lnSpc>
            </a:pPr>
          </a:p>
          <a:p>
            <a:pPr algn="just">
              <a:lnSpc>
                <a:spcPts val="3637"/>
              </a:lnSpc>
            </a:pPr>
          </a:p>
          <a:p>
            <a:pPr algn="just">
              <a:lnSpc>
                <a:spcPts val="3637"/>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F1EB"/>
        </a:solidFill>
      </p:bgPr>
    </p:bg>
    <p:spTree>
      <p:nvGrpSpPr>
        <p:cNvPr id="1" name=""/>
        <p:cNvGrpSpPr/>
        <p:nvPr/>
      </p:nvGrpSpPr>
      <p:grpSpPr>
        <a:xfrm>
          <a:off x="0" y="0"/>
          <a:ext cx="0" cy="0"/>
          <a:chOff x="0" y="0"/>
          <a:chExt cx="0" cy="0"/>
        </a:xfrm>
      </p:grpSpPr>
      <p:sp>
        <p:nvSpPr>
          <p:cNvPr name="Freeform 2" id="2"/>
          <p:cNvSpPr/>
          <p:nvPr/>
        </p:nvSpPr>
        <p:spPr>
          <a:xfrm flipH="false" flipV="false" rot="0">
            <a:off x="13720565" y="0"/>
            <a:ext cx="4567435" cy="10287000"/>
          </a:xfrm>
          <a:custGeom>
            <a:avLst/>
            <a:gdLst/>
            <a:ahLst/>
            <a:cxnLst/>
            <a:rect r="r" b="b" t="t" l="l"/>
            <a:pathLst>
              <a:path h="10287000" w="4567435">
                <a:moveTo>
                  <a:pt x="0" y="0"/>
                </a:moveTo>
                <a:lnTo>
                  <a:pt x="4567435" y="0"/>
                </a:lnTo>
                <a:lnTo>
                  <a:pt x="4567435" y="10287000"/>
                </a:lnTo>
                <a:lnTo>
                  <a:pt x="0" y="10287000"/>
                </a:lnTo>
                <a:lnTo>
                  <a:pt x="0" y="0"/>
                </a:lnTo>
                <a:close/>
              </a:path>
            </a:pathLst>
          </a:custGeom>
          <a:blipFill>
            <a:blip r:embed="rId2"/>
            <a:stretch>
              <a:fillRect l="-118915" t="0" r="-118921" b="0"/>
            </a:stretch>
          </a:blipFill>
        </p:spPr>
      </p:sp>
      <p:sp>
        <p:nvSpPr>
          <p:cNvPr name="Freeform 3" id="3"/>
          <p:cNvSpPr/>
          <p:nvPr/>
        </p:nvSpPr>
        <p:spPr>
          <a:xfrm flipH="false" flipV="false" rot="0">
            <a:off x="0" y="3510037"/>
            <a:ext cx="400214" cy="3266926"/>
          </a:xfrm>
          <a:custGeom>
            <a:avLst/>
            <a:gdLst/>
            <a:ahLst/>
            <a:cxnLst/>
            <a:rect r="r" b="b" t="t" l="l"/>
            <a:pathLst>
              <a:path h="3266926" w="400214">
                <a:moveTo>
                  <a:pt x="0" y="0"/>
                </a:moveTo>
                <a:lnTo>
                  <a:pt x="400214" y="0"/>
                </a:lnTo>
                <a:lnTo>
                  <a:pt x="400214" y="3266926"/>
                </a:lnTo>
                <a:lnTo>
                  <a:pt x="0" y="32669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28700" y="3855262"/>
            <a:ext cx="10371180" cy="2576476"/>
            <a:chOff x="0" y="0"/>
            <a:chExt cx="13828240" cy="3435302"/>
          </a:xfrm>
        </p:grpSpPr>
        <p:sp>
          <p:nvSpPr>
            <p:cNvPr name="Freeform 5" id="5"/>
            <p:cNvSpPr/>
            <p:nvPr/>
          </p:nvSpPr>
          <p:spPr>
            <a:xfrm flipH="false" flipV="false" rot="0">
              <a:off x="0" y="0"/>
              <a:ext cx="13828240" cy="3435302"/>
            </a:xfrm>
            <a:custGeom>
              <a:avLst/>
              <a:gdLst/>
              <a:ahLst/>
              <a:cxnLst/>
              <a:rect r="r" b="b" t="t" l="l"/>
              <a:pathLst>
                <a:path h="3435302" w="13828240">
                  <a:moveTo>
                    <a:pt x="0" y="0"/>
                  </a:moveTo>
                  <a:lnTo>
                    <a:pt x="13828240" y="0"/>
                  </a:lnTo>
                  <a:lnTo>
                    <a:pt x="13828240" y="3435302"/>
                  </a:lnTo>
                  <a:lnTo>
                    <a:pt x="0" y="3435302"/>
                  </a:lnTo>
                  <a:close/>
                </a:path>
              </a:pathLst>
            </a:custGeom>
            <a:solidFill>
              <a:srgbClr val="000000">
                <a:alpha val="0"/>
              </a:srgbClr>
            </a:solidFill>
          </p:spPr>
        </p:sp>
        <p:sp>
          <p:nvSpPr>
            <p:cNvPr name="TextBox 6" id="6"/>
            <p:cNvSpPr txBox="true"/>
            <p:nvPr/>
          </p:nvSpPr>
          <p:spPr>
            <a:xfrm>
              <a:off x="0" y="209550"/>
              <a:ext cx="13828240" cy="3225752"/>
            </a:xfrm>
            <a:prstGeom prst="rect">
              <a:avLst/>
            </a:prstGeom>
          </p:spPr>
          <p:txBody>
            <a:bodyPr anchor="t" rtlCol="false" tIns="0" lIns="0" bIns="0" rIns="0"/>
            <a:lstStyle/>
            <a:p>
              <a:pPr algn="l">
                <a:lnSpc>
                  <a:spcPts val="13904"/>
                </a:lnSpc>
              </a:pPr>
              <a:r>
                <a:rPr lang="en-US" sz="13499" spc="-647">
                  <a:solidFill>
                    <a:srgbClr val="3C6AA9"/>
                  </a:solidFill>
                  <a:latin typeface="Alike"/>
                  <a:ea typeface="Alike"/>
                  <a:cs typeface="Alike"/>
                  <a:sym typeface="Alike"/>
                </a:rPr>
                <a:t>Deployment</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F1EB"/>
        </a:solidFill>
      </p:bgPr>
    </p:bg>
    <p:spTree>
      <p:nvGrpSpPr>
        <p:cNvPr id="1" name=""/>
        <p:cNvGrpSpPr/>
        <p:nvPr/>
      </p:nvGrpSpPr>
      <p:grpSpPr>
        <a:xfrm>
          <a:off x="0" y="0"/>
          <a:ext cx="0" cy="0"/>
          <a:chOff x="0" y="0"/>
          <a:chExt cx="0" cy="0"/>
        </a:xfrm>
      </p:grpSpPr>
      <p:sp>
        <p:nvSpPr>
          <p:cNvPr name="Freeform 2" id="2"/>
          <p:cNvSpPr/>
          <p:nvPr/>
        </p:nvSpPr>
        <p:spPr>
          <a:xfrm flipH="false" flipV="false" rot="0">
            <a:off x="368145" y="2591767"/>
            <a:ext cx="17551710" cy="6972412"/>
          </a:xfrm>
          <a:custGeom>
            <a:avLst/>
            <a:gdLst/>
            <a:ahLst/>
            <a:cxnLst/>
            <a:rect r="r" b="b" t="t" l="l"/>
            <a:pathLst>
              <a:path h="6972412" w="17551710">
                <a:moveTo>
                  <a:pt x="0" y="0"/>
                </a:moveTo>
                <a:lnTo>
                  <a:pt x="17551710" y="0"/>
                </a:lnTo>
                <a:lnTo>
                  <a:pt x="17551710" y="6972412"/>
                </a:lnTo>
                <a:lnTo>
                  <a:pt x="0" y="6972412"/>
                </a:lnTo>
                <a:lnTo>
                  <a:pt x="0" y="0"/>
                </a:lnTo>
                <a:close/>
              </a:path>
            </a:pathLst>
          </a:custGeom>
          <a:blipFill>
            <a:blip r:embed="rId2"/>
            <a:stretch>
              <a:fillRect l="0" t="-8655" r="0" b="-847"/>
            </a:stretch>
          </a:blipFill>
        </p:spPr>
      </p:sp>
      <p:sp>
        <p:nvSpPr>
          <p:cNvPr name="TextBox 3" id="3"/>
          <p:cNvSpPr txBox="true"/>
          <p:nvPr/>
        </p:nvSpPr>
        <p:spPr>
          <a:xfrm rot="0">
            <a:off x="-109945" y="633202"/>
            <a:ext cx="12727350" cy="1358895"/>
          </a:xfrm>
          <a:prstGeom prst="rect">
            <a:avLst/>
          </a:prstGeom>
        </p:spPr>
        <p:txBody>
          <a:bodyPr anchor="t" rtlCol="false" tIns="0" lIns="0" bIns="0" rIns="0">
            <a:spAutoFit/>
          </a:bodyPr>
          <a:lstStyle/>
          <a:p>
            <a:pPr algn="ctr">
              <a:lnSpc>
                <a:spcPts val="10299"/>
              </a:lnSpc>
              <a:spcBef>
                <a:spcPct val="0"/>
              </a:spcBef>
            </a:pPr>
            <a:r>
              <a:rPr lang="en-US" sz="9999" spc="-479">
                <a:solidFill>
                  <a:srgbClr val="3C6AA9"/>
                </a:solidFill>
                <a:latin typeface="Alike"/>
                <a:ea typeface="Alike"/>
                <a:cs typeface="Alike"/>
                <a:sym typeface="Alike"/>
              </a:rPr>
              <a:t>User-Friendly Interface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1E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7279216"/>
            <a:ext cx="15568473" cy="2554237"/>
          </a:xfrm>
          <a:custGeom>
            <a:avLst/>
            <a:gdLst/>
            <a:ahLst/>
            <a:cxnLst/>
            <a:rect r="r" b="b" t="t" l="l"/>
            <a:pathLst>
              <a:path h="2554237" w="15568473">
                <a:moveTo>
                  <a:pt x="0" y="0"/>
                </a:moveTo>
                <a:lnTo>
                  <a:pt x="15568473" y="0"/>
                </a:lnTo>
                <a:lnTo>
                  <a:pt x="15568473" y="2554237"/>
                </a:lnTo>
                <a:lnTo>
                  <a:pt x="0" y="2554237"/>
                </a:lnTo>
                <a:lnTo>
                  <a:pt x="0" y="0"/>
                </a:lnTo>
                <a:close/>
              </a:path>
            </a:pathLst>
          </a:custGeom>
          <a:blipFill>
            <a:blip r:embed="rId2"/>
            <a:stretch>
              <a:fillRect l="0" t="-8664" r="-12405" b="-8664"/>
            </a:stretch>
          </a:blipFill>
        </p:spPr>
      </p:sp>
      <p:sp>
        <p:nvSpPr>
          <p:cNvPr name="Freeform 3" id="3"/>
          <p:cNvSpPr/>
          <p:nvPr/>
        </p:nvSpPr>
        <p:spPr>
          <a:xfrm flipH="false" flipV="false" rot="0">
            <a:off x="1028700" y="1788916"/>
            <a:ext cx="15568473" cy="5490300"/>
          </a:xfrm>
          <a:custGeom>
            <a:avLst/>
            <a:gdLst/>
            <a:ahLst/>
            <a:cxnLst/>
            <a:rect r="r" b="b" t="t" l="l"/>
            <a:pathLst>
              <a:path h="5490300" w="15568473">
                <a:moveTo>
                  <a:pt x="0" y="0"/>
                </a:moveTo>
                <a:lnTo>
                  <a:pt x="15568473" y="0"/>
                </a:lnTo>
                <a:lnTo>
                  <a:pt x="15568473" y="5490300"/>
                </a:lnTo>
                <a:lnTo>
                  <a:pt x="0" y="5490300"/>
                </a:lnTo>
                <a:lnTo>
                  <a:pt x="0" y="0"/>
                </a:lnTo>
                <a:close/>
              </a:path>
            </a:pathLst>
          </a:custGeom>
          <a:blipFill>
            <a:blip r:embed="rId3"/>
            <a:stretch>
              <a:fillRect l="0" t="-16930" r="-1209" b="-7911"/>
            </a:stretch>
          </a:blipFill>
        </p:spPr>
      </p:sp>
      <p:sp>
        <p:nvSpPr>
          <p:cNvPr name="TextBox 4" id="4"/>
          <p:cNvSpPr txBox="true"/>
          <p:nvPr/>
        </p:nvSpPr>
        <p:spPr>
          <a:xfrm rot="0">
            <a:off x="-585261" y="359140"/>
            <a:ext cx="12625303" cy="1358899"/>
          </a:xfrm>
          <a:prstGeom prst="rect">
            <a:avLst/>
          </a:prstGeom>
        </p:spPr>
        <p:txBody>
          <a:bodyPr anchor="t" rtlCol="false" tIns="0" lIns="0" bIns="0" rIns="0">
            <a:spAutoFit/>
          </a:bodyPr>
          <a:lstStyle/>
          <a:p>
            <a:pPr algn="ctr">
              <a:lnSpc>
                <a:spcPts val="10299"/>
              </a:lnSpc>
              <a:spcBef>
                <a:spcPct val="0"/>
              </a:spcBef>
            </a:pPr>
            <a:r>
              <a:rPr lang="en-US" sz="9999" spc="-479">
                <a:solidFill>
                  <a:srgbClr val="3C6AA9"/>
                </a:solidFill>
                <a:latin typeface="Alike"/>
                <a:ea typeface="Alike"/>
                <a:cs typeface="Alike"/>
                <a:sym typeface="Alike"/>
              </a:rPr>
              <a:t>Accurate Forecasting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F1EB"/>
        </a:solidFill>
      </p:bgPr>
    </p:bg>
    <p:spTree>
      <p:nvGrpSpPr>
        <p:cNvPr id="1" name=""/>
        <p:cNvGrpSpPr/>
        <p:nvPr/>
      </p:nvGrpSpPr>
      <p:grpSpPr>
        <a:xfrm>
          <a:off x="0" y="0"/>
          <a:ext cx="0" cy="0"/>
          <a:chOff x="0" y="0"/>
          <a:chExt cx="0" cy="0"/>
        </a:xfrm>
      </p:grpSpPr>
      <p:sp>
        <p:nvSpPr>
          <p:cNvPr name="Freeform 2" id="2"/>
          <p:cNvSpPr/>
          <p:nvPr/>
        </p:nvSpPr>
        <p:spPr>
          <a:xfrm flipH="false" flipV="false" rot="0">
            <a:off x="468366" y="3055411"/>
            <a:ext cx="17351268" cy="6202889"/>
          </a:xfrm>
          <a:custGeom>
            <a:avLst/>
            <a:gdLst/>
            <a:ahLst/>
            <a:cxnLst/>
            <a:rect r="r" b="b" t="t" l="l"/>
            <a:pathLst>
              <a:path h="6202889" w="17351268">
                <a:moveTo>
                  <a:pt x="0" y="0"/>
                </a:moveTo>
                <a:lnTo>
                  <a:pt x="17351268" y="0"/>
                </a:lnTo>
                <a:lnTo>
                  <a:pt x="17351268" y="6202889"/>
                </a:lnTo>
                <a:lnTo>
                  <a:pt x="0" y="6202889"/>
                </a:lnTo>
                <a:lnTo>
                  <a:pt x="0" y="0"/>
                </a:lnTo>
                <a:close/>
              </a:path>
            </a:pathLst>
          </a:custGeom>
          <a:blipFill>
            <a:blip r:embed="rId2"/>
            <a:stretch>
              <a:fillRect l="-5519" t="-362" r="-4840" b="-2668"/>
            </a:stretch>
          </a:blipFill>
        </p:spPr>
      </p:sp>
      <p:sp>
        <p:nvSpPr>
          <p:cNvPr name="TextBox 3" id="3"/>
          <p:cNvSpPr txBox="true"/>
          <p:nvPr/>
        </p:nvSpPr>
        <p:spPr>
          <a:xfrm rot="0">
            <a:off x="-135060" y="1037191"/>
            <a:ext cx="12625303" cy="1358899"/>
          </a:xfrm>
          <a:prstGeom prst="rect">
            <a:avLst/>
          </a:prstGeom>
        </p:spPr>
        <p:txBody>
          <a:bodyPr anchor="t" rtlCol="false" tIns="0" lIns="0" bIns="0" rIns="0">
            <a:spAutoFit/>
          </a:bodyPr>
          <a:lstStyle/>
          <a:p>
            <a:pPr algn="ctr">
              <a:lnSpc>
                <a:spcPts val="10299"/>
              </a:lnSpc>
              <a:spcBef>
                <a:spcPct val="0"/>
              </a:spcBef>
            </a:pPr>
            <a:r>
              <a:rPr lang="en-US" sz="9999" spc="-479">
                <a:solidFill>
                  <a:srgbClr val="3C6AA9"/>
                </a:solidFill>
                <a:latin typeface="Alike"/>
                <a:ea typeface="Alike"/>
                <a:cs typeface="Alike"/>
                <a:sym typeface="Alike"/>
              </a:rPr>
              <a:t>Insights &amp; Visualization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DAGjIi93Ugg</dc:identifier>
  <dcterms:modified xsi:type="dcterms:W3CDTF">2011-08-01T06:04:30Z</dcterms:modified>
  <cp:revision>1</cp:revision>
  <dc:title>Weather_AOML_Final</dc:title>
</cp:coreProperties>
</file>

<file path=docProps/thumbnail.jpeg>
</file>